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7"/>
  </p:notesMasterIdLst>
  <p:sldIdLst>
    <p:sldId id="256" r:id="rId2"/>
    <p:sldId id="260" r:id="rId3"/>
    <p:sldId id="262" r:id="rId4"/>
    <p:sldId id="263" r:id="rId5"/>
    <p:sldId id="261" r:id="rId6"/>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5"/>
    <p:restoredTop sz="94719"/>
  </p:normalViewPr>
  <p:slideViewPr>
    <p:cSldViewPr snapToGrid="0">
      <p:cViewPr varScale="1">
        <p:scale>
          <a:sx n="85" d="100"/>
          <a:sy n="85" d="100"/>
        </p:scale>
        <p:origin x="37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20A162-FFD1-B94C-AB96-34FCC9EA82DC}" type="datetimeFigureOut">
              <a:rPr lang="en-US" smtClean="0"/>
              <a:t>11/9/22</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61D0E3-7776-5B48-9B54-A4AAEE9D2E71}" type="slidenum">
              <a:rPr lang="en-US" smtClean="0"/>
              <a:t>‹#›</a:t>
            </a:fld>
            <a:endParaRPr lang="en-US"/>
          </a:p>
        </p:txBody>
      </p:sp>
    </p:spTree>
    <p:extLst>
      <p:ext uri="{BB962C8B-B14F-4D97-AF65-F5344CB8AC3E}">
        <p14:creationId xmlns:p14="http://schemas.microsoft.com/office/powerpoint/2010/main" val="1010718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61D0E3-7776-5B48-9B54-A4AAEE9D2E71}" type="slidenum">
              <a:rPr lang="en-US" smtClean="0"/>
              <a:t>2</a:t>
            </a:fld>
            <a:endParaRPr lang="en-US"/>
          </a:p>
        </p:txBody>
      </p:sp>
    </p:spTree>
    <p:extLst>
      <p:ext uri="{BB962C8B-B14F-4D97-AF65-F5344CB8AC3E}">
        <p14:creationId xmlns:p14="http://schemas.microsoft.com/office/powerpoint/2010/main" val="2705956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61D0E3-7776-5B48-9B54-A4AAEE9D2E71}" type="slidenum">
              <a:rPr lang="en-US" smtClean="0"/>
              <a:t>3</a:t>
            </a:fld>
            <a:endParaRPr lang="en-US"/>
          </a:p>
        </p:txBody>
      </p:sp>
    </p:spTree>
    <p:extLst>
      <p:ext uri="{BB962C8B-B14F-4D97-AF65-F5344CB8AC3E}">
        <p14:creationId xmlns:p14="http://schemas.microsoft.com/office/powerpoint/2010/main" val="614823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61D0E3-7776-5B48-9B54-A4AAEE9D2E71}" type="slidenum">
              <a:rPr lang="en-US" smtClean="0"/>
              <a:t>4</a:t>
            </a:fld>
            <a:endParaRPr lang="en-US"/>
          </a:p>
        </p:txBody>
      </p:sp>
    </p:spTree>
    <p:extLst>
      <p:ext uri="{BB962C8B-B14F-4D97-AF65-F5344CB8AC3E}">
        <p14:creationId xmlns:p14="http://schemas.microsoft.com/office/powerpoint/2010/main" val="888162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61D0E3-7776-5B48-9B54-A4AAEE9D2E71}" type="slidenum">
              <a:rPr lang="en-US" smtClean="0"/>
              <a:t>5</a:t>
            </a:fld>
            <a:endParaRPr lang="en-US"/>
          </a:p>
        </p:txBody>
      </p:sp>
    </p:spTree>
    <p:extLst>
      <p:ext uri="{BB962C8B-B14F-4D97-AF65-F5344CB8AC3E}">
        <p14:creationId xmlns:p14="http://schemas.microsoft.com/office/powerpoint/2010/main" val="14264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dirty="0"/>
              <a:t>Click to edit Master title style</a:t>
            </a:r>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24499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56667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0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125096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69086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94346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96898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674260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99925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dirty="0"/>
              <a:t>Click to edit Master title style</a:t>
            </a:r>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420711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11/9/22</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66049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11/9/22</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391910"/>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uk.rs-online.com/web/ma/myaccount/yourorderdetails/?refNumber=16635519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ales@Flairlight.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472189" cy="12192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88586" cy="12192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text, clipart&#10;&#10;Description automatically generated">
            <a:extLst>
              <a:ext uri="{FF2B5EF4-FFF2-40B4-BE49-F238E27FC236}">
                <a16:creationId xmlns:a16="http://schemas.microsoft.com/office/drawing/2014/main" id="{1B964BC0-4A57-F72A-9ED1-E55FB7639C31}"/>
              </a:ext>
            </a:extLst>
          </p:cNvPr>
          <p:cNvPicPr>
            <a:picLocks noChangeAspect="1"/>
          </p:cNvPicPr>
          <p:nvPr/>
        </p:nvPicPr>
        <p:blipFill>
          <a:blip r:embed="rId2"/>
          <a:stretch>
            <a:fillRect/>
          </a:stretch>
        </p:blipFill>
        <p:spPr>
          <a:xfrm>
            <a:off x="539684" y="240016"/>
            <a:ext cx="2309217" cy="738949"/>
          </a:xfrm>
          <a:prstGeom prst="rect">
            <a:avLst/>
          </a:prstGeom>
        </p:spPr>
      </p:pic>
      <p:sp>
        <p:nvSpPr>
          <p:cNvPr id="15" name="TextBox 14">
            <a:extLst>
              <a:ext uri="{FF2B5EF4-FFF2-40B4-BE49-F238E27FC236}">
                <a16:creationId xmlns:a16="http://schemas.microsoft.com/office/drawing/2014/main" id="{143BA2E1-015E-0025-0BBE-AC430AE33BF7}"/>
              </a:ext>
            </a:extLst>
          </p:cNvPr>
          <p:cNvSpPr txBox="1"/>
          <p:nvPr/>
        </p:nvSpPr>
        <p:spPr>
          <a:xfrm>
            <a:off x="1594131" y="5737253"/>
            <a:ext cx="184731" cy="369332"/>
          </a:xfrm>
          <a:prstGeom prst="rect">
            <a:avLst/>
          </a:prstGeom>
          <a:noFill/>
        </p:spPr>
        <p:txBody>
          <a:bodyPr wrap="none" rtlCol="0">
            <a:spAutoFit/>
          </a:bodyPr>
          <a:lstStyle/>
          <a:p>
            <a:endParaRPr lang="en-US" dirty="0"/>
          </a:p>
        </p:txBody>
      </p:sp>
      <p:sp>
        <p:nvSpPr>
          <p:cNvPr id="17" name="TextBox 16">
            <a:extLst>
              <a:ext uri="{FF2B5EF4-FFF2-40B4-BE49-F238E27FC236}">
                <a16:creationId xmlns:a16="http://schemas.microsoft.com/office/drawing/2014/main" id="{0F8820B9-3F8D-D70B-E973-D43C7E2D925F}"/>
              </a:ext>
            </a:extLst>
          </p:cNvPr>
          <p:cNvSpPr txBox="1"/>
          <p:nvPr/>
        </p:nvSpPr>
        <p:spPr>
          <a:xfrm>
            <a:off x="4216438" y="10705762"/>
            <a:ext cx="2424062" cy="646331"/>
          </a:xfrm>
          <a:prstGeom prst="rect">
            <a:avLst/>
          </a:prstGeom>
          <a:noFill/>
        </p:spPr>
        <p:txBody>
          <a:bodyPr wrap="none" rtlCol="0">
            <a:spAutoFit/>
          </a:bodyPr>
          <a:lstStyle/>
          <a:p>
            <a:r>
              <a:rPr lang="en-US" dirty="0"/>
              <a:t>Tel: 01372 888455</a:t>
            </a:r>
          </a:p>
          <a:p>
            <a:r>
              <a:rPr lang="en-US" dirty="0" err="1"/>
              <a:t>sales@flairlight.co.uk</a:t>
            </a:r>
            <a:endParaRPr lang="en-US" dirty="0"/>
          </a:p>
        </p:txBody>
      </p:sp>
      <p:sp>
        <p:nvSpPr>
          <p:cNvPr id="10" name="TextBox 9">
            <a:extLst>
              <a:ext uri="{FF2B5EF4-FFF2-40B4-BE49-F238E27FC236}">
                <a16:creationId xmlns:a16="http://schemas.microsoft.com/office/drawing/2014/main" id="{70BD7A7B-EBDC-E29A-D563-EAEC98992F24}"/>
              </a:ext>
            </a:extLst>
          </p:cNvPr>
          <p:cNvSpPr txBox="1"/>
          <p:nvPr/>
        </p:nvSpPr>
        <p:spPr>
          <a:xfrm>
            <a:off x="3810000" y="1924050"/>
            <a:ext cx="2830500" cy="6740307"/>
          </a:xfrm>
          <a:prstGeom prst="rect">
            <a:avLst/>
          </a:prstGeom>
          <a:noFill/>
        </p:spPr>
        <p:txBody>
          <a:bodyPr wrap="square" rtlCol="0">
            <a:spAutoFit/>
          </a:bodyPr>
          <a:lstStyle/>
          <a:p>
            <a:r>
              <a:rPr lang="en-US" dirty="0" err="1">
                <a:latin typeface="Tahoma" panose="020B0604030504040204" pitchFamily="34" charset="0"/>
                <a:ea typeface="Tahoma" panose="020B0604030504040204" pitchFamily="34" charset="0"/>
                <a:cs typeface="Tahoma" panose="020B0604030504040204" pitchFamily="34" charset="0"/>
              </a:rPr>
              <a:t>Morter</a:t>
            </a:r>
            <a:r>
              <a:rPr lang="en-US" dirty="0">
                <a:latin typeface="Tahoma" panose="020B0604030504040204" pitchFamily="34" charset="0"/>
                <a:ea typeface="Tahoma" panose="020B0604030504040204" pitchFamily="34" charset="0"/>
                <a:cs typeface="Tahoma" panose="020B0604030504040204" pitchFamily="34" charset="0"/>
              </a:rPr>
              <a:t> Led Down lights have been discontinued and are no longer available.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Due to advancements in LED chip technology we have upgraded our light engines to reflect higher lumen outputs, lower operating voltages and an increase in CRI and performance, with regards to smooth dimming.</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Although the light engines are no longer available, the new light engines can be retro-fitted to the </a:t>
            </a:r>
            <a:r>
              <a:rPr lang="en-US" dirty="0" err="1">
                <a:latin typeface="Tahoma" panose="020B0604030504040204" pitchFamily="34" charset="0"/>
                <a:ea typeface="Tahoma" panose="020B0604030504040204" pitchFamily="34" charset="0"/>
                <a:cs typeface="Tahoma" panose="020B0604030504040204" pitchFamily="34" charset="0"/>
              </a:rPr>
              <a:t>Morter</a:t>
            </a:r>
            <a:r>
              <a:rPr lang="en-US" dirty="0">
                <a:latin typeface="Tahoma" panose="020B0604030504040204" pitchFamily="34" charset="0"/>
                <a:ea typeface="Tahoma" panose="020B0604030504040204" pitchFamily="34" charset="0"/>
                <a:cs typeface="Tahoma" panose="020B0604030504040204" pitchFamily="34" charset="0"/>
              </a:rPr>
              <a:t> products by following these simple modifications.</a:t>
            </a:r>
          </a:p>
        </p:txBody>
      </p:sp>
      <p:sp>
        <p:nvSpPr>
          <p:cNvPr id="6" name="TextBox 5">
            <a:extLst>
              <a:ext uri="{FF2B5EF4-FFF2-40B4-BE49-F238E27FC236}">
                <a16:creationId xmlns:a16="http://schemas.microsoft.com/office/drawing/2014/main" id="{5125D548-9FE3-0FA3-5C47-A588B3E90FCC}"/>
              </a:ext>
            </a:extLst>
          </p:cNvPr>
          <p:cNvSpPr txBox="1"/>
          <p:nvPr/>
        </p:nvSpPr>
        <p:spPr>
          <a:xfrm>
            <a:off x="87372" y="978965"/>
            <a:ext cx="3198248" cy="1193526"/>
          </a:xfrm>
          <a:prstGeom prst="rect">
            <a:avLst/>
          </a:prstGeom>
          <a:noFill/>
        </p:spPr>
        <p:txBody>
          <a:bodyPr vert="horz" lIns="91440" tIns="45720" rIns="91440" bIns="45720" rtlCol="0" anchor="ctr">
            <a:normAutofit/>
          </a:bodyPr>
          <a:lstStyle/>
          <a:p>
            <a:pPr algn="ctr" defTabSz="914400">
              <a:lnSpc>
                <a:spcPct val="90000"/>
              </a:lnSpc>
              <a:spcBef>
                <a:spcPct val="0"/>
              </a:spcBef>
              <a:spcAft>
                <a:spcPts val="600"/>
              </a:spcAft>
            </a:pPr>
            <a:r>
              <a:rPr lang="en-US" sz="2000" kern="1200" dirty="0" err="1">
                <a:solidFill>
                  <a:schemeClr val="bg1"/>
                </a:solidFill>
                <a:latin typeface="Tahoma" panose="020B0604030504040204" pitchFamily="34" charset="0"/>
                <a:ea typeface="Tahoma" panose="020B0604030504040204" pitchFamily="34" charset="0"/>
                <a:cs typeface="Tahoma" panose="020B0604030504040204" pitchFamily="34" charset="0"/>
              </a:rPr>
              <a:t>Morter</a:t>
            </a:r>
            <a:r>
              <a:rPr lang="en-US" sz="2000" kern="1200" dirty="0">
                <a:solidFill>
                  <a:schemeClr val="bg1"/>
                </a:solidFill>
                <a:latin typeface="Tahoma" panose="020B0604030504040204" pitchFamily="34" charset="0"/>
                <a:ea typeface="Tahoma" panose="020B0604030504040204" pitchFamily="34" charset="0"/>
                <a:cs typeface="Tahoma" panose="020B0604030504040204" pitchFamily="34" charset="0"/>
              </a:rPr>
              <a:t> led down lights</a:t>
            </a:r>
          </a:p>
        </p:txBody>
      </p:sp>
      <p:pic>
        <p:nvPicPr>
          <p:cNvPr id="21" name="Picture 20">
            <a:extLst>
              <a:ext uri="{FF2B5EF4-FFF2-40B4-BE49-F238E27FC236}">
                <a16:creationId xmlns:a16="http://schemas.microsoft.com/office/drawing/2014/main" id="{E5CD0B21-6875-D455-974E-8CF91B796756}"/>
              </a:ext>
            </a:extLst>
          </p:cNvPr>
          <p:cNvPicPr>
            <a:picLocks noChangeAspect="1"/>
          </p:cNvPicPr>
          <p:nvPr/>
        </p:nvPicPr>
        <p:blipFill>
          <a:blip r:embed="rId3"/>
          <a:stretch>
            <a:fillRect/>
          </a:stretch>
        </p:blipFill>
        <p:spPr>
          <a:xfrm>
            <a:off x="589652" y="2911440"/>
            <a:ext cx="1498600" cy="1193800"/>
          </a:xfrm>
          <a:prstGeom prst="rect">
            <a:avLst/>
          </a:prstGeom>
        </p:spPr>
      </p:pic>
      <p:pic>
        <p:nvPicPr>
          <p:cNvPr id="22" name="Picture 21">
            <a:extLst>
              <a:ext uri="{FF2B5EF4-FFF2-40B4-BE49-F238E27FC236}">
                <a16:creationId xmlns:a16="http://schemas.microsoft.com/office/drawing/2014/main" id="{1BBD4987-D990-45B1-57D9-062331E4C9AA}"/>
              </a:ext>
            </a:extLst>
          </p:cNvPr>
          <p:cNvPicPr>
            <a:picLocks noChangeAspect="1"/>
          </p:cNvPicPr>
          <p:nvPr/>
        </p:nvPicPr>
        <p:blipFill>
          <a:blip r:embed="rId4"/>
          <a:stretch>
            <a:fillRect/>
          </a:stretch>
        </p:blipFill>
        <p:spPr>
          <a:xfrm>
            <a:off x="590461" y="4728119"/>
            <a:ext cx="1498600" cy="1193800"/>
          </a:xfrm>
          <a:prstGeom prst="rect">
            <a:avLst/>
          </a:prstGeom>
        </p:spPr>
      </p:pic>
    </p:spTree>
    <p:extLst>
      <p:ext uri="{BB962C8B-B14F-4D97-AF65-F5344CB8AC3E}">
        <p14:creationId xmlns:p14="http://schemas.microsoft.com/office/powerpoint/2010/main" val="94482692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clipart&#10;&#10;Description automatically generated">
            <a:extLst>
              <a:ext uri="{FF2B5EF4-FFF2-40B4-BE49-F238E27FC236}">
                <a16:creationId xmlns:a16="http://schemas.microsoft.com/office/drawing/2014/main" id="{CBCABBDC-04E6-7207-2CC3-F5D2B2DDE498}"/>
              </a:ext>
            </a:extLst>
          </p:cNvPr>
          <p:cNvPicPr>
            <a:picLocks noChangeAspect="1"/>
          </p:cNvPicPr>
          <p:nvPr/>
        </p:nvPicPr>
        <p:blipFill>
          <a:blip r:embed="rId3"/>
          <a:stretch>
            <a:fillRect/>
          </a:stretch>
        </p:blipFill>
        <p:spPr>
          <a:xfrm>
            <a:off x="539684" y="240016"/>
            <a:ext cx="2309217" cy="738949"/>
          </a:xfrm>
          <a:prstGeom prst="rect">
            <a:avLst/>
          </a:prstGeom>
        </p:spPr>
      </p:pic>
      <p:sp>
        <p:nvSpPr>
          <p:cNvPr id="8" name="TextBox 7">
            <a:extLst>
              <a:ext uri="{FF2B5EF4-FFF2-40B4-BE49-F238E27FC236}">
                <a16:creationId xmlns:a16="http://schemas.microsoft.com/office/drawing/2014/main" id="{6B6E8CC7-6355-14BB-BE09-2FA15EF9A3C3}"/>
              </a:ext>
            </a:extLst>
          </p:cNvPr>
          <p:cNvSpPr txBox="1"/>
          <p:nvPr/>
        </p:nvSpPr>
        <p:spPr>
          <a:xfrm>
            <a:off x="539684" y="2893101"/>
            <a:ext cx="6125348" cy="3139321"/>
          </a:xfrm>
          <a:prstGeom prst="rect">
            <a:avLst/>
          </a:prstGeom>
          <a:noFill/>
        </p:spPr>
        <p:txBody>
          <a:bodyPr wrap="square" rtlCol="0">
            <a:spAutoFit/>
          </a:bodyPr>
          <a:lstStyle/>
          <a:p>
            <a:r>
              <a:rPr lang="en-US" dirty="0">
                <a:latin typeface="Tahoma" panose="020B0604030504040204" pitchFamily="34" charset="0"/>
                <a:ea typeface="Tahoma" panose="020B0604030504040204" pitchFamily="34" charset="0"/>
                <a:cs typeface="Tahoma" panose="020B0604030504040204" pitchFamily="34" charset="0"/>
              </a:rPr>
              <a:t>Which fitting do I have?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GEN1 Light Engines were more square than GEN2 and secured to the fitting with a yellow adhesive.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GEN2 Light Engines were rounded in appearance and were initially secured with a yellow adhesive and then the most recent issued were secured using small Alan Screws.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52BE5EEB-E8EE-96F0-CC48-9068C2483145}"/>
              </a:ext>
            </a:extLst>
          </p:cNvPr>
          <p:cNvSpPr txBox="1"/>
          <p:nvPr/>
        </p:nvSpPr>
        <p:spPr>
          <a:xfrm>
            <a:off x="87372" y="978965"/>
            <a:ext cx="3198248" cy="1193526"/>
          </a:xfrm>
          <a:prstGeom prst="rect">
            <a:avLst/>
          </a:prstGeom>
          <a:noFill/>
        </p:spPr>
        <p:txBody>
          <a:bodyPr vert="horz" lIns="91440" tIns="45720" rIns="91440" bIns="45720" rtlCol="0" anchor="ctr">
            <a:normAutofit/>
          </a:bodyPr>
          <a:lstStyle/>
          <a:p>
            <a:pPr algn="ctr" defTabSz="914400">
              <a:lnSpc>
                <a:spcPct val="90000"/>
              </a:lnSpc>
              <a:spcBef>
                <a:spcPct val="0"/>
              </a:spcBef>
              <a:spcAft>
                <a:spcPts val="600"/>
              </a:spcAft>
            </a:pPr>
            <a:r>
              <a:rPr lang="en-US" sz="2000" kern="1200" dirty="0" err="1">
                <a:latin typeface="Tahoma" panose="020B0604030504040204" pitchFamily="34" charset="0"/>
                <a:ea typeface="Tahoma" panose="020B0604030504040204" pitchFamily="34" charset="0"/>
                <a:cs typeface="Tahoma" panose="020B0604030504040204" pitchFamily="34" charset="0"/>
              </a:rPr>
              <a:t>Morter</a:t>
            </a:r>
            <a:r>
              <a:rPr lang="en-US" sz="2000" kern="1200" dirty="0">
                <a:latin typeface="Tahoma" panose="020B0604030504040204" pitchFamily="34" charset="0"/>
                <a:ea typeface="Tahoma" panose="020B0604030504040204" pitchFamily="34" charset="0"/>
                <a:cs typeface="Tahoma" panose="020B0604030504040204" pitchFamily="34" charset="0"/>
              </a:rPr>
              <a:t> led down </a:t>
            </a:r>
            <a:r>
              <a:rPr lang="en-US" sz="2000" kern="1200" dirty="0">
                <a:solidFill>
                  <a:schemeClr val="bg1"/>
                </a:solidFill>
                <a:latin typeface="Tahoma" panose="020B0604030504040204" pitchFamily="34" charset="0"/>
                <a:ea typeface="Tahoma" panose="020B0604030504040204" pitchFamily="34" charset="0"/>
                <a:cs typeface="Tahoma" panose="020B0604030504040204" pitchFamily="34" charset="0"/>
              </a:rPr>
              <a:t>lights</a:t>
            </a:r>
          </a:p>
        </p:txBody>
      </p:sp>
      <p:pic>
        <p:nvPicPr>
          <p:cNvPr id="17" name="Picture 16">
            <a:extLst>
              <a:ext uri="{FF2B5EF4-FFF2-40B4-BE49-F238E27FC236}">
                <a16:creationId xmlns:a16="http://schemas.microsoft.com/office/drawing/2014/main" id="{85FCBA97-7644-1B92-23AF-404B9C5D9DBD}"/>
              </a:ext>
            </a:extLst>
          </p:cNvPr>
          <p:cNvPicPr>
            <a:picLocks noChangeAspect="1"/>
          </p:cNvPicPr>
          <p:nvPr/>
        </p:nvPicPr>
        <p:blipFill>
          <a:blip r:embed="rId4"/>
          <a:stretch>
            <a:fillRect/>
          </a:stretch>
        </p:blipFill>
        <p:spPr>
          <a:xfrm>
            <a:off x="404006" y="7737734"/>
            <a:ext cx="2317364" cy="1915931"/>
          </a:xfrm>
          <a:prstGeom prst="rect">
            <a:avLst/>
          </a:prstGeom>
        </p:spPr>
      </p:pic>
      <p:sp>
        <p:nvSpPr>
          <p:cNvPr id="18" name="TextBox 17">
            <a:extLst>
              <a:ext uri="{FF2B5EF4-FFF2-40B4-BE49-F238E27FC236}">
                <a16:creationId xmlns:a16="http://schemas.microsoft.com/office/drawing/2014/main" id="{4AA09437-35AA-63CB-DA9E-23E037C45F6E}"/>
              </a:ext>
            </a:extLst>
          </p:cNvPr>
          <p:cNvSpPr txBox="1"/>
          <p:nvPr/>
        </p:nvSpPr>
        <p:spPr>
          <a:xfrm>
            <a:off x="4216438" y="10705762"/>
            <a:ext cx="2424062" cy="646331"/>
          </a:xfrm>
          <a:prstGeom prst="rect">
            <a:avLst/>
          </a:prstGeom>
          <a:noFill/>
        </p:spPr>
        <p:txBody>
          <a:bodyPr wrap="none" rtlCol="0">
            <a:spAutoFit/>
          </a:bodyPr>
          <a:lstStyle/>
          <a:p>
            <a:r>
              <a:rPr lang="en-US" dirty="0"/>
              <a:t>Tel: 01372 888455</a:t>
            </a:r>
          </a:p>
          <a:p>
            <a:r>
              <a:rPr lang="en-US" dirty="0" err="1"/>
              <a:t>sales@flairlight.co.uk</a:t>
            </a:r>
            <a:endParaRPr lang="en-US" dirty="0"/>
          </a:p>
        </p:txBody>
      </p:sp>
    </p:spTree>
    <p:extLst>
      <p:ext uri="{BB962C8B-B14F-4D97-AF65-F5344CB8AC3E}">
        <p14:creationId xmlns:p14="http://schemas.microsoft.com/office/powerpoint/2010/main" val="129888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clipart&#10;&#10;Description automatically generated">
            <a:extLst>
              <a:ext uri="{FF2B5EF4-FFF2-40B4-BE49-F238E27FC236}">
                <a16:creationId xmlns:a16="http://schemas.microsoft.com/office/drawing/2014/main" id="{CBCABBDC-04E6-7207-2CC3-F5D2B2DDE498}"/>
              </a:ext>
            </a:extLst>
          </p:cNvPr>
          <p:cNvPicPr>
            <a:picLocks noChangeAspect="1"/>
          </p:cNvPicPr>
          <p:nvPr/>
        </p:nvPicPr>
        <p:blipFill>
          <a:blip r:embed="rId3"/>
          <a:stretch>
            <a:fillRect/>
          </a:stretch>
        </p:blipFill>
        <p:spPr>
          <a:xfrm>
            <a:off x="539684" y="240016"/>
            <a:ext cx="2309217" cy="738949"/>
          </a:xfrm>
          <a:prstGeom prst="rect">
            <a:avLst/>
          </a:prstGeom>
        </p:spPr>
      </p:pic>
      <p:sp>
        <p:nvSpPr>
          <p:cNvPr id="8" name="TextBox 7">
            <a:extLst>
              <a:ext uri="{FF2B5EF4-FFF2-40B4-BE49-F238E27FC236}">
                <a16:creationId xmlns:a16="http://schemas.microsoft.com/office/drawing/2014/main" id="{6B6E8CC7-6355-14BB-BE09-2FA15EF9A3C3}"/>
              </a:ext>
            </a:extLst>
          </p:cNvPr>
          <p:cNvSpPr txBox="1"/>
          <p:nvPr/>
        </p:nvSpPr>
        <p:spPr>
          <a:xfrm>
            <a:off x="366326" y="2172491"/>
            <a:ext cx="6125348" cy="4801314"/>
          </a:xfrm>
          <a:prstGeom prst="rect">
            <a:avLst/>
          </a:prstGeom>
          <a:noFill/>
        </p:spPr>
        <p:txBody>
          <a:bodyPr wrap="square" rtlCol="0">
            <a:spAutoFit/>
          </a:bodyPr>
          <a:lstStyle/>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Replacing GEN1 &amp; GEN2 Bonded Light Engines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Using a tool (flat head screw driver or similar) </a:t>
            </a:r>
            <a:r>
              <a:rPr lang="en-US" dirty="0" err="1">
                <a:latin typeface="Tahoma" panose="020B0604030504040204" pitchFamily="34" charset="0"/>
                <a:ea typeface="Tahoma" panose="020B0604030504040204" pitchFamily="34" charset="0"/>
                <a:cs typeface="Tahoma" panose="020B0604030504040204" pitchFamily="34" charset="0"/>
              </a:rPr>
              <a:t>pryse</a:t>
            </a:r>
            <a:r>
              <a:rPr lang="en-US" dirty="0">
                <a:latin typeface="Tahoma" panose="020B0604030504040204" pitchFamily="34" charset="0"/>
                <a:ea typeface="Tahoma" panose="020B0604030504040204" pitchFamily="34" charset="0"/>
                <a:cs typeface="Tahoma" panose="020B0604030504040204" pitchFamily="34" charset="0"/>
              </a:rPr>
              <a:t> the engine off the back of the bezel, retaining for use later.</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New Light Engine and Drivers (70005.00) can now be inserted into the rear of the original fitting and secured with a suitable adhesive (clear silicon) or other bonding silicon is suitable.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Wait for the silicon to bond and the product is now ready for installation into the same aperture.</a:t>
            </a:r>
          </a:p>
          <a:p>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52BE5EEB-E8EE-96F0-CC48-9068C2483145}"/>
              </a:ext>
            </a:extLst>
          </p:cNvPr>
          <p:cNvSpPr txBox="1"/>
          <p:nvPr/>
        </p:nvSpPr>
        <p:spPr>
          <a:xfrm>
            <a:off x="87372" y="978965"/>
            <a:ext cx="3198248" cy="1193526"/>
          </a:xfrm>
          <a:prstGeom prst="rect">
            <a:avLst/>
          </a:prstGeom>
          <a:noFill/>
        </p:spPr>
        <p:txBody>
          <a:bodyPr vert="horz" lIns="91440" tIns="45720" rIns="91440" bIns="45720" rtlCol="0" anchor="ctr">
            <a:normAutofit/>
          </a:bodyPr>
          <a:lstStyle/>
          <a:p>
            <a:pPr algn="ctr" defTabSz="914400">
              <a:lnSpc>
                <a:spcPct val="90000"/>
              </a:lnSpc>
              <a:spcBef>
                <a:spcPct val="0"/>
              </a:spcBef>
              <a:spcAft>
                <a:spcPts val="600"/>
              </a:spcAft>
            </a:pPr>
            <a:r>
              <a:rPr lang="en-US" sz="2000" kern="1200" dirty="0" err="1">
                <a:latin typeface="Tahoma" panose="020B0604030504040204" pitchFamily="34" charset="0"/>
                <a:ea typeface="Tahoma" panose="020B0604030504040204" pitchFamily="34" charset="0"/>
                <a:cs typeface="Tahoma" panose="020B0604030504040204" pitchFamily="34" charset="0"/>
              </a:rPr>
              <a:t>Morter</a:t>
            </a:r>
            <a:r>
              <a:rPr lang="en-US" sz="2000" kern="1200" dirty="0">
                <a:latin typeface="Tahoma" panose="020B0604030504040204" pitchFamily="34" charset="0"/>
                <a:ea typeface="Tahoma" panose="020B0604030504040204" pitchFamily="34" charset="0"/>
                <a:cs typeface="Tahoma" panose="020B0604030504040204" pitchFamily="34" charset="0"/>
              </a:rPr>
              <a:t> led down </a:t>
            </a:r>
            <a:r>
              <a:rPr lang="en-US" sz="2000" kern="1200" dirty="0">
                <a:solidFill>
                  <a:schemeClr val="bg1"/>
                </a:solidFill>
                <a:latin typeface="Tahoma" panose="020B0604030504040204" pitchFamily="34" charset="0"/>
                <a:ea typeface="Tahoma" panose="020B0604030504040204" pitchFamily="34" charset="0"/>
                <a:cs typeface="Tahoma" panose="020B0604030504040204" pitchFamily="34" charset="0"/>
              </a:rPr>
              <a:t>lights</a:t>
            </a:r>
          </a:p>
        </p:txBody>
      </p:sp>
      <p:pic>
        <p:nvPicPr>
          <p:cNvPr id="9" name="Picture 8">
            <a:extLst>
              <a:ext uri="{FF2B5EF4-FFF2-40B4-BE49-F238E27FC236}">
                <a16:creationId xmlns:a16="http://schemas.microsoft.com/office/drawing/2014/main" id="{1451F912-9290-8CF2-C2F2-3AB0008093BA}"/>
              </a:ext>
            </a:extLst>
          </p:cNvPr>
          <p:cNvPicPr>
            <a:picLocks noChangeAspect="1"/>
          </p:cNvPicPr>
          <p:nvPr/>
        </p:nvPicPr>
        <p:blipFill>
          <a:blip r:embed="rId4"/>
          <a:stretch>
            <a:fillRect/>
          </a:stretch>
        </p:blipFill>
        <p:spPr>
          <a:xfrm>
            <a:off x="658839" y="7392961"/>
            <a:ext cx="2317364" cy="1915931"/>
          </a:xfrm>
          <a:prstGeom prst="rect">
            <a:avLst/>
          </a:prstGeom>
        </p:spPr>
      </p:pic>
      <p:cxnSp>
        <p:nvCxnSpPr>
          <p:cNvPr id="12" name="Straight Arrow Connector 11">
            <a:extLst>
              <a:ext uri="{FF2B5EF4-FFF2-40B4-BE49-F238E27FC236}">
                <a16:creationId xmlns:a16="http://schemas.microsoft.com/office/drawing/2014/main" id="{E3B4FE91-322B-D06E-3583-AEA0F64DE5B6}"/>
              </a:ext>
            </a:extLst>
          </p:cNvPr>
          <p:cNvCxnSpPr>
            <a:cxnSpLocks/>
            <a:stCxn id="14" idx="1"/>
          </p:cNvCxnSpPr>
          <p:nvPr/>
        </p:nvCxnSpPr>
        <p:spPr>
          <a:xfrm flipH="1">
            <a:off x="2205000" y="7811817"/>
            <a:ext cx="1758330" cy="738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F307B37-ED21-FAB9-6ADA-11F526FC17E8}"/>
              </a:ext>
            </a:extLst>
          </p:cNvPr>
          <p:cNvSpPr txBox="1"/>
          <p:nvPr/>
        </p:nvSpPr>
        <p:spPr>
          <a:xfrm>
            <a:off x="3963330" y="7073153"/>
            <a:ext cx="2528344" cy="1477328"/>
          </a:xfrm>
          <a:prstGeom prst="rect">
            <a:avLst/>
          </a:prstGeom>
          <a:noFill/>
        </p:spPr>
        <p:txBody>
          <a:bodyPr wrap="square">
            <a:spAutoFit/>
          </a:bodyPr>
          <a:lstStyle/>
          <a:p>
            <a:r>
              <a:rPr lang="en-US" dirty="0">
                <a:latin typeface="Tahoma" panose="020B0604030504040204" pitchFamily="34" charset="0"/>
                <a:ea typeface="Tahoma" panose="020B0604030504040204" pitchFamily="34" charset="0"/>
                <a:cs typeface="Tahoma" panose="020B0604030504040204" pitchFamily="34" charset="0"/>
              </a:rPr>
              <a:t>Using a tool (flat head screw driver or similar) </a:t>
            </a:r>
            <a:r>
              <a:rPr lang="en-US" dirty="0" err="1">
                <a:latin typeface="Tahoma" panose="020B0604030504040204" pitchFamily="34" charset="0"/>
                <a:ea typeface="Tahoma" panose="020B0604030504040204" pitchFamily="34" charset="0"/>
                <a:cs typeface="Tahoma" panose="020B0604030504040204" pitchFamily="34" charset="0"/>
              </a:rPr>
              <a:t>pryse</a:t>
            </a:r>
            <a:r>
              <a:rPr lang="en-US" dirty="0">
                <a:latin typeface="Tahoma" panose="020B0604030504040204" pitchFamily="34" charset="0"/>
                <a:ea typeface="Tahoma" panose="020B0604030504040204" pitchFamily="34" charset="0"/>
                <a:cs typeface="Tahoma" panose="020B0604030504040204" pitchFamily="34" charset="0"/>
              </a:rPr>
              <a:t> the engine off the back of the bezel, retaining for use later.</a:t>
            </a:r>
          </a:p>
        </p:txBody>
      </p:sp>
      <p:sp>
        <p:nvSpPr>
          <p:cNvPr id="17" name="TextBox 16">
            <a:extLst>
              <a:ext uri="{FF2B5EF4-FFF2-40B4-BE49-F238E27FC236}">
                <a16:creationId xmlns:a16="http://schemas.microsoft.com/office/drawing/2014/main" id="{2E9A8E7B-D8FD-4194-664B-AEF9A27FA0DD}"/>
              </a:ext>
            </a:extLst>
          </p:cNvPr>
          <p:cNvSpPr txBox="1"/>
          <p:nvPr/>
        </p:nvSpPr>
        <p:spPr>
          <a:xfrm>
            <a:off x="4216438" y="10705762"/>
            <a:ext cx="2424062" cy="646331"/>
          </a:xfrm>
          <a:prstGeom prst="rect">
            <a:avLst/>
          </a:prstGeom>
          <a:noFill/>
        </p:spPr>
        <p:txBody>
          <a:bodyPr wrap="none" rtlCol="0">
            <a:spAutoFit/>
          </a:bodyPr>
          <a:lstStyle/>
          <a:p>
            <a:r>
              <a:rPr lang="en-US" dirty="0"/>
              <a:t>Tel: 01372 888455</a:t>
            </a:r>
          </a:p>
          <a:p>
            <a:r>
              <a:rPr lang="en-US" dirty="0" err="1"/>
              <a:t>sales@flairlight.co.uk</a:t>
            </a:r>
            <a:endParaRPr lang="en-US" dirty="0"/>
          </a:p>
        </p:txBody>
      </p:sp>
    </p:spTree>
    <p:extLst>
      <p:ext uri="{BB962C8B-B14F-4D97-AF65-F5344CB8AC3E}">
        <p14:creationId xmlns:p14="http://schemas.microsoft.com/office/powerpoint/2010/main" val="381114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clipart&#10;&#10;Description automatically generated">
            <a:extLst>
              <a:ext uri="{FF2B5EF4-FFF2-40B4-BE49-F238E27FC236}">
                <a16:creationId xmlns:a16="http://schemas.microsoft.com/office/drawing/2014/main" id="{CBCABBDC-04E6-7207-2CC3-F5D2B2DDE498}"/>
              </a:ext>
            </a:extLst>
          </p:cNvPr>
          <p:cNvPicPr>
            <a:picLocks noChangeAspect="1"/>
          </p:cNvPicPr>
          <p:nvPr/>
        </p:nvPicPr>
        <p:blipFill>
          <a:blip r:embed="rId3"/>
          <a:stretch>
            <a:fillRect/>
          </a:stretch>
        </p:blipFill>
        <p:spPr>
          <a:xfrm>
            <a:off x="539684" y="240016"/>
            <a:ext cx="2309217" cy="738949"/>
          </a:xfrm>
          <a:prstGeom prst="rect">
            <a:avLst/>
          </a:prstGeom>
        </p:spPr>
      </p:pic>
      <p:sp>
        <p:nvSpPr>
          <p:cNvPr id="8" name="TextBox 7">
            <a:extLst>
              <a:ext uri="{FF2B5EF4-FFF2-40B4-BE49-F238E27FC236}">
                <a16:creationId xmlns:a16="http://schemas.microsoft.com/office/drawing/2014/main" id="{6B6E8CC7-6355-14BB-BE09-2FA15EF9A3C3}"/>
              </a:ext>
            </a:extLst>
          </p:cNvPr>
          <p:cNvSpPr txBox="1"/>
          <p:nvPr/>
        </p:nvSpPr>
        <p:spPr>
          <a:xfrm>
            <a:off x="366326" y="2172491"/>
            <a:ext cx="6125348" cy="5355312"/>
          </a:xfrm>
          <a:prstGeom prst="rect">
            <a:avLst/>
          </a:prstGeom>
          <a:noFill/>
        </p:spPr>
        <p:txBody>
          <a:bodyPr wrap="square" rtlCol="0">
            <a:spAutoFit/>
          </a:bodyPr>
          <a:lstStyle/>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Replacing GEN2 Alan Screw Light Engines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Using a 1.5mm Hex Tip </a:t>
            </a:r>
            <a:r>
              <a:rPr lang="en-US" dirty="0" err="1">
                <a:latin typeface="Tahoma" panose="020B0604030504040204" pitchFamily="34" charset="0"/>
                <a:ea typeface="Tahoma" panose="020B0604030504040204" pitchFamily="34" charset="0"/>
                <a:cs typeface="Tahoma" panose="020B0604030504040204" pitchFamily="34" charset="0"/>
              </a:rPr>
              <a:t>alan</a:t>
            </a:r>
            <a:r>
              <a:rPr lang="en-US" dirty="0">
                <a:latin typeface="Tahoma" panose="020B0604030504040204" pitchFamily="34" charset="0"/>
                <a:ea typeface="Tahoma" panose="020B0604030504040204" pitchFamily="34" charset="0"/>
                <a:cs typeface="Tahoma" panose="020B0604030504040204" pitchFamily="34" charset="0"/>
              </a:rPr>
              <a:t> key or similar </a:t>
            </a:r>
            <a:r>
              <a:rPr lang="en-US" dirty="0">
                <a:latin typeface="Tahoma" panose="020B0604030504040204" pitchFamily="34" charset="0"/>
                <a:ea typeface="Tahoma" panose="020B0604030504040204" pitchFamily="34" charset="0"/>
                <a:cs typeface="Tahoma" panose="020B0604030504040204" pitchFamily="34" charset="0"/>
                <a:hlinkClick r:id="rId4"/>
              </a:rPr>
              <a:t>https://uk.rs-online.com/web/ma/myaccount/yourorderdetails/?refNumber=166355192</a:t>
            </a:r>
            <a:r>
              <a:rPr lang="en-US" dirty="0">
                <a:latin typeface="Tahoma" panose="020B0604030504040204" pitchFamily="34" charset="0"/>
                <a:ea typeface="Tahoma" panose="020B0604030504040204" pitchFamily="34" charset="0"/>
                <a:cs typeface="Tahoma" panose="020B0604030504040204" pitchFamily="34" charset="0"/>
              </a:rPr>
              <a:t> unscrew the </a:t>
            </a:r>
            <a:r>
              <a:rPr lang="en-US" dirty="0" err="1">
                <a:latin typeface="Tahoma" panose="020B0604030504040204" pitchFamily="34" charset="0"/>
                <a:ea typeface="Tahoma" panose="020B0604030504040204" pitchFamily="34" charset="0"/>
                <a:cs typeface="Tahoma" panose="020B0604030504040204" pitchFamily="34" charset="0"/>
              </a:rPr>
              <a:t>alan</a:t>
            </a:r>
            <a:r>
              <a:rPr lang="en-US" dirty="0">
                <a:latin typeface="Tahoma" panose="020B0604030504040204" pitchFamily="34" charset="0"/>
                <a:ea typeface="Tahoma" panose="020B0604030504040204" pitchFamily="34" charset="0"/>
                <a:cs typeface="Tahoma" panose="020B0604030504040204" pitchFamily="34" charset="0"/>
              </a:rPr>
              <a:t> screws and remove the light engine.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New Light Engine and Drivers (70005.00) can now be inserted into the rear of the original fitting and secured with a suitable adhesive (clear silicon) or other bonding silicon is suitable.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Wait for the silicon to bond and the product is now ready for installation into the same aperture.</a:t>
            </a:r>
          </a:p>
          <a:p>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52BE5EEB-E8EE-96F0-CC48-9068C2483145}"/>
              </a:ext>
            </a:extLst>
          </p:cNvPr>
          <p:cNvSpPr txBox="1"/>
          <p:nvPr/>
        </p:nvSpPr>
        <p:spPr>
          <a:xfrm>
            <a:off x="87372" y="978965"/>
            <a:ext cx="3198248" cy="1193526"/>
          </a:xfrm>
          <a:prstGeom prst="rect">
            <a:avLst/>
          </a:prstGeom>
          <a:noFill/>
        </p:spPr>
        <p:txBody>
          <a:bodyPr vert="horz" lIns="91440" tIns="45720" rIns="91440" bIns="45720" rtlCol="0" anchor="ctr">
            <a:normAutofit/>
          </a:bodyPr>
          <a:lstStyle/>
          <a:p>
            <a:pPr algn="ctr" defTabSz="914400">
              <a:lnSpc>
                <a:spcPct val="90000"/>
              </a:lnSpc>
              <a:spcBef>
                <a:spcPct val="0"/>
              </a:spcBef>
              <a:spcAft>
                <a:spcPts val="600"/>
              </a:spcAft>
            </a:pPr>
            <a:r>
              <a:rPr lang="en-US" sz="2000" kern="1200" dirty="0" err="1">
                <a:latin typeface="Tahoma" panose="020B0604030504040204" pitchFamily="34" charset="0"/>
                <a:ea typeface="Tahoma" panose="020B0604030504040204" pitchFamily="34" charset="0"/>
                <a:cs typeface="Tahoma" panose="020B0604030504040204" pitchFamily="34" charset="0"/>
              </a:rPr>
              <a:t>Morter</a:t>
            </a:r>
            <a:r>
              <a:rPr lang="en-US" sz="2000" kern="1200" dirty="0">
                <a:latin typeface="Tahoma" panose="020B0604030504040204" pitchFamily="34" charset="0"/>
                <a:ea typeface="Tahoma" panose="020B0604030504040204" pitchFamily="34" charset="0"/>
                <a:cs typeface="Tahoma" panose="020B0604030504040204" pitchFamily="34" charset="0"/>
              </a:rPr>
              <a:t> led down </a:t>
            </a:r>
            <a:r>
              <a:rPr lang="en-US" sz="2000" kern="1200" dirty="0">
                <a:solidFill>
                  <a:schemeClr val="bg1"/>
                </a:solidFill>
                <a:latin typeface="Tahoma" panose="020B0604030504040204" pitchFamily="34" charset="0"/>
                <a:ea typeface="Tahoma" panose="020B0604030504040204" pitchFamily="34" charset="0"/>
                <a:cs typeface="Tahoma" panose="020B0604030504040204" pitchFamily="34" charset="0"/>
              </a:rPr>
              <a:t>lights</a:t>
            </a:r>
          </a:p>
        </p:txBody>
      </p:sp>
      <p:pic>
        <p:nvPicPr>
          <p:cNvPr id="5" name="Picture 4">
            <a:extLst>
              <a:ext uri="{FF2B5EF4-FFF2-40B4-BE49-F238E27FC236}">
                <a16:creationId xmlns:a16="http://schemas.microsoft.com/office/drawing/2014/main" id="{3B93CD50-DB80-015D-5F80-2967AF404970}"/>
              </a:ext>
            </a:extLst>
          </p:cNvPr>
          <p:cNvPicPr>
            <a:picLocks noChangeAspect="1"/>
          </p:cNvPicPr>
          <p:nvPr/>
        </p:nvPicPr>
        <p:blipFill>
          <a:blip r:embed="rId5"/>
          <a:stretch>
            <a:fillRect/>
          </a:stretch>
        </p:blipFill>
        <p:spPr>
          <a:xfrm>
            <a:off x="658839" y="7392961"/>
            <a:ext cx="2317364" cy="1915931"/>
          </a:xfrm>
          <a:prstGeom prst="rect">
            <a:avLst/>
          </a:prstGeom>
        </p:spPr>
      </p:pic>
      <p:cxnSp>
        <p:nvCxnSpPr>
          <p:cNvPr id="6" name="Straight Arrow Connector 5">
            <a:extLst>
              <a:ext uri="{FF2B5EF4-FFF2-40B4-BE49-F238E27FC236}">
                <a16:creationId xmlns:a16="http://schemas.microsoft.com/office/drawing/2014/main" id="{FF91410B-65A7-4551-1FCE-5C5745B4F28F}"/>
              </a:ext>
            </a:extLst>
          </p:cNvPr>
          <p:cNvCxnSpPr>
            <a:cxnSpLocks/>
            <a:stCxn id="7" idx="1"/>
          </p:cNvCxnSpPr>
          <p:nvPr/>
        </p:nvCxnSpPr>
        <p:spPr>
          <a:xfrm flipH="1">
            <a:off x="2263515" y="7811817"/>
            <a:ext cx="1699815" cy="897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4FC9BB0-BE08-7CB8-7ECE-1EA12723EE3B}"/>
              </a:ext>
            </a:extLst>
          </p:cNvPr>
          <p:cNvSpPr txBox="1"/>
          <p:nvPr/>
        </p:nvSpPr>
        <p:spPr>
          <a:xfrm>
            <a:off x="3963330" y="7073153"/>
            <a:ext cx="2528344" cy="1477328"/>
          </a:xfrm>
          <a:prstGeom prst="rect">
            <a:avLst/>
          </a:prstGeom>
          <a:noFill/>
        </p:spPr>
        <p:txBody>
          <a:bodyPr wrap="square">
            <a:spAutoFit/>
          </a:bodyPr>
          <a:lstStyle/>
          <a:p>
            <a:r>
              <a:rPr lang="en-US" dirty="0">
                <a:latin typeface="Tahoma" panose="020B0604030504040204" pitchFamily="34" charset="0"/>
                <a:ea typeface="Tahoma" panose="020B0604030504040204" pitchFamily="34" charset="0"/>
                <a:cs typeface="Tahoma" panose="020B0604030504040204" pitchFamily="34" charset="0"/>
              </a:rPr>
              <a:t>Using a 1.5mm Hex Tip </a:t>
            </a:r>
            <a:r>
              <a:rPr lang="en-US" dirty="0" err="1">
                <a:latin typeface="Tahoma" panose="020B0604030504040204" pitchFamily="34" charset="0"/>
                <a:ea typeface="Tahoma" panose="020B0604030504040204" pitchFamily="34" charset="0"/>
                <a:cs typeface="Tahoma" panose="020B0604030504040204" pitchFamily="34" charset="0"/>
              </a:rPr>
              <a:t>alan</a:t>
            </a:r>
            <a:r>
              <a:rPr lang="en-US" dirty="0">
                <a:latin typeface="Tahoma" panose="020B0604030504040204" pitchFamily="34" charset="0"/>
                <a:ea typeface="Tahoma" panose="020B0604030504040204" pitchFamily="34" charset="0"/>
                <a:cs typeface="Tahoma" panose="020B0604030504040204" pitchFamily="34" charset="0"/>
              </a:rPr>
              <a:t> key or similar, unscrew the </a:t>
            </a:r>
            <a:r>
              <a:rPr lang="en-US" dirty="0" err="1">
                <a:latin typeface="Tahoma" panose="020B0604030504040204" pitchFamily="34" charset="0"/>
                <a:ea typeface="Tahoma" panose="020B0604030504040204" pitchFamily="34" charset="0"/>
                <a:cs typeface="Tahoma" panose="020B0604030504040204" pitchFamily="34" charset="0"/>
              </a:rPr>
              <a:t>alan</a:t>
            </a:r>
            <a:r>
              <a:rPr lang="en-US" dirty="0">
                <a:latin typeface="Tahoma" panose="020B0604030504040204" pitchFamily="34" charset="0"/>
                <a:ea typeface="Tahoma" panose="020B0604030504040204" pitchFamily="34" charset="0"/>
                <a:cs typeface="Tahoma" panose="020B0604030504040204" pitchFamily="34" charset="0"/>
              </a:rPr>
              <a:t> screws and remove the light engine.</a:t>
            </a:r>
          </a:p>
        </p:txBody>
      </p:sp>
      <p:sp>
        <p:nvSpPr>
          <p:cNvPr id="11" name="TextBox 10">
            <a:extLst>
              <a:ext uri="{FF2B5EF4-FFF2-40B4-BE49-F238E27FC236}">
                <a16:creationId xmlns:a16="http://schemas.microsoft.com/office/drawing/2014/main" id="{0995BE77-9B19-5197-6AC8-D45DD491EAE0}"/>
              </a:ext>
            </a:extLst>
          </p:cNvPr>
          <p:cNvSpPr txBox="1"/>
          <p:nvPr/>
        </p:nvSpPr>
        <p:spPr>
          <a:xfrm>
            <a:off x="4216438" y="10705762"/>
            <a:ext cx="2424062" cy="646331"/>
          </a:xfrm>
          <a:prstGeom prst="rect">
            <a:avLst/>
          </a:prstGeom>
          <a:noFill/>
        </p:spPr>
        <p:txBody>
          <a:bodyPr wrap="none" rtlCol="0">
            <a:spAutoFit/>
          </a:bodyPr>
          <a:lstStyle/>
          <a:p>
            <a:r>
              <a:rPr lang="en-US" dirty="0"/>
              <a:t>Tel: 01372 888455</a:t>
            </a:r>
          </a:p>
          <a:p>
            <a:r>
              <a:rPr lang="en-US" dirty="0" err="1"/>
              <a:t>sales@flairlight.co.uk</a:t>
            </a:r>
            <a:endParaRPr lang="en-US" dirty="0"/>
          </a:p>
        </p:txBody>
      </p:sp>
    </p:spTree>
    <p:extLst>
      <p:ext uri="{BB962C8B-B14F-4D97-AF65-F5344CB8AC3E}">
        <p14:creationId xmlns:p14="http://schemas.microsoft.com/office/powerpoint/2010/main" val="320078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clipart&#10;&#10;Description automatically generated">
            <a:extLst>
              <a:ext uri="{FF2B5EF4-FFF2-40B4-BE49-F238E27FC236}">
                <a16:creationId xmlns:a16="http://schemas.microsoft.com/office/drawing/2014/main" id="{CBCABBDC-04E6-7207-2CC3-F5D2B2DDE498}"/>
              </a:ext>
            </a:extLst>
          </p:cNvPr>
          <p:cNvPicPr>
            <a:picLocks noChangeAspect="1"/>
          </p:cNvPicPr>
          <p:nvPr/>
        </p:nvPicPr>
        <p:blipFill>
          <a:blip r:embed="rId3"/>
          <a:stretch>
            <a:fillRect/>
          </a:stretch>
        </p:blipFill>
        <p:spPr>
          <a:xfrm>
            <a:off x="539684" y="240016"/>
            <a:ext cx="2309217" cy="738949"/>
          </a:xfrm>
          <a:prstGeom prst="rect">
            <a:avLst/>
          </a:prstGeom>
        </p:spPr>
      </p:pic>
      <p:sp>
        <p:nvSpPr>
          <p:cNvPr id="8" name="TextBox 7">
            <a:extLst>
              <a:ext uri="{FF2B5EF4-FFF2-40B4-BE49-F238E27FC236}">
                <a16:creationId xmlns:a16="http://schemas.microsoft.com/office/drawing/2014/main" id="{6B6E8CC7-6355-14BB-BE09-2FA15EF9A3C3}"/>
              </a:ext>
            </a:extLst>
          </p:cNvPr>
          <p:cNvSpPr txBox="1"/>
          <p:nvPr/>
        </p:nvSpPr>
        <p:spPr>
          <a:xfrm>
            <a:off x="87372" y="1784764"/>
            <a:ext cx="6683256" cy="9448740"/>
          </a:xfrm>
          <a:prstGeom prst="rect">
            <a:avLst/>
          </a:prstGeom>
          <a:noFill/>
        </p:spPr>
        <p:txBody>
          <a:bodyPr wrap="square" rtlCol="0">
            <a:spAutoFit/>
          </a:bodyPr>
          <a:lstStyle/>
          <a:p>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2000" dirty="0">
                <a:latin typeface="Tahoma" panose="020B0604030504040204" pitchFamily="34" charset="0"/>
                <a:ea typeface="Tahoma" panose="020B0604030504040204" pitchFamily="34" charset="0"/>
                <a:cs typeface="Tahoma" panose="020B0604030504040204" pitchFamily="34" charset="0"/>
              </a:rPr>
              <a:t>Q &amp; A</a:t>
            </a:r>
          </a:p>
          <a:p>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Is the light output the same intensity?</a:t>
            </a:r>
          </a:p>
          <a:p>
            <a:pPr marL="342900" indent="-342900">
              <a:buAutoNum type="alphaUcPeriod"/>
            </a:pPr>
            <a:r>
              <a:rPr lang="en-US" sz="1400" dirty="0">
                <a:latin typeface="Tahoma" panose="020B0604030504040204" pitchFamily="34" charset="0"/>
                <a:ea typeface="Tahoma" panose="020B0604030504040204" pitchFamily="34" charset="0"/>
                <a:cs typeface="Tahoma" panose="020B0604030504040204" pitchFamily="34" charset="0"/>
              </a:rPr>
              <a:t>Very Similar.</a:t>
            </a:r>
          </a:p>
          <a:p>
            <a:pPr marL="342900" indent="-342900">
              <a:buAutoNum type="alphaUcPeriod"/>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Is the color of the light the same?</a:t>
            </a:r>
          </a:p>
          <a:p>
            <a:pPr marL="342900" indent="-342900">
              <a:buAutoNum type="alphaUcPeriod"/>
            </a:pPr>
            <a:r>
              <a:rPr lang="en-US" sz="1400" dirty="0">
                <a:latin typeface="Tahoma" panose="020B0604030504040204" pitchFamily="34" charset="0"/>
                <a:ea typeface="Tahoma" panose="020B0604030504040204" pitchFamily="34" charset="0"/>
                <a:cs typeface="Tahoma" panose="020B0604030504040204" pitchFamily="34" charset="0"/>
              </a:rPr>
              <a:t>The products are rated at 3000°k (warm white) and the color may appear to be different, due to the fact that the replacements are newer than the existing products. Both Chips are manufactured by CREE, however with improvements in binning and color intensity they may appear slightly different.</a:t>
            </a:r>
          </a:p>
          <a:p>
            <a:pPr marL="342900" indent="-342900">
              <a:buAutoNum type="alphaUcPeriod"/>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Are they dimmable?</a:t>
            </a:r>
          </a:p>
          <a:p>
            <a:pPr marL="342900" indent="-342900">
              <a:buAutoNum type="alphaUcPeriod"/>
            </a:pPr>
            <a:r>
              <a:rPr lang="en-US" sz="1400" dirty="0">
                <a:latin typeface="Tahoma" panose="020B0604030504040204" pitchFamily="34" charset="0"/>
                <a:ea typeface="Tahoma" panose="020B0604030504040204" pitchFamily="34" charset="0"/>
                <a:cs typeface="Tahoma" panose="020B0604030504040204" pitchFamily="34" charset="0"/>
              </a:rPr>
              <a:t>Yes they are dimmable and we supply them with an Osram 350mA LED dimmable driver.</a:t>
            </a:r>
          </a:p>
          <a:p>
            <a:pPr marL="342900" indent="-342900">
              <a:buAutoNum type="alphaUcPeriod"/>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Are these going to be discontinued?</a:t>
            </a:r>
          </a:p>
          <a:p>
            <a:pPr marL="342900" indent="-342900">
              <a:buAutoNum type="alphaUcPeriod"/>
            </a:pPr>
            <a:r>
              <a:rPr lang="en-US" sz="1400" dirty="0">
                <a:latin typeface="Tahoma" panose="020B0604030504040204" pitchFamily="34" charset="0"/>
                <a:ea typeface="Tahoma" panose="020B0604030504040204" pitchFamily="34" charset="0"/>
                <a:cs typeface="Tahoma" panose="020B0604030504040204" pitchFamily="34" charset="0"/>
              </a:rPr>
              <a:t>This product has been manufactured by Flairlight for over 5 years and is such a reliable product for the company that it is not our intention to supersede, unless we are forced to, due to CREE discontinuing the LED chip.</a:t>
            </a:r>
          </a:p>
          <a:p>
            <a:pPr marL="342900" indent="-342900">
              <a:buAutoNum type="alphaUcPeriod"/>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Are they available from stock?</a:t>
            </a:r>
          </a:p>
          <a:p>
            <a:pPr marL="342900" indent="-342900">
              <a:buAutoNum type="alphaUcPeriod"/>
            </a:pPr>
            <a:r>
              <a:rPr lang="en-US" sz="1400" dirty="0">
                <a:latin typeface="Tahoma" panose="020B0604030504040204" pitchFamily="34" charset="0"/>
                <a:ea typeface="Tahoma" panose="020B0604030504040204" pitchFamily="34" charset="0"/>
                <a:cs typeface="Tahoma" panose="020B0604030504040204" pitchFamily="34" charset="0"/>
              </a:rPr>
              <a:t>We hold approx. 3k light engines in stock to satisfy the growing demand for our products.</a:t>
            </a:r>
          </a:p>
          <a:p>
            <a:pPr marL="342900" indent="-342900">
              <a:buAutoNum type="alphaUcPeriod"/>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Can I mix the new light engine with the old versions?</a:t>
            </a:r>
          </a:p>
          <a:p>
            <a:r>
              <a:rPr lang="en-US" sz="1400" dirty="0">
                <a:latin typeface="Tahoma" panose="020B0604030504040204" pitchFamily="34" charset="0"/>
                <a:ea typeface="Tahoma" panose="020B0604030504040204" pitchFamily="34" charset="0"/>
                <a:cs typeface="Tahoma" panose="020B0604030504040204" pitchFamily="34" charset="0"/>
              </a:rPr>
              <a:t>A.     In theory, yes however I would suggest that you replace them all in   the    	same area to avoid varying </a:t>
            </a:r>
            <a:r>
              <a:rPr lang="en-US" sz="1400" dirty="0" err="1">
                <a:latin typeface="Tahoma" panose="020B0604030504040204" pitchFamily="34" charset="0"/>
                <a:ea typeface="Tahoma" panose="020B0604030504040204" pitchFamily="34" charset="0"/>
                <a:cs typeface="Tahoma" panose="020B0604030504040204" pitchFamily="34" charset="0"/>
              </a:rPr>
              <a:t>colours</a:t>
            </a:r>
            <a:r>
              <a:rPr lang="en-US" sz="1400" dirty="0">
                <a:latin typeface="Tahoma" panose="020B0604030504040204" pitchFamily="34" charset="0"/>
                <a:ea typeface="Tahoma" panose="020B0604030504040204" pitchFamily="34" charset="0"/>
                <a:cs typeface="Tahoma" panose="020B0604030504040204" pitchFamily="34" charset="0"/>
              </a:rPr>
              <a:t> or outputs.</a:t>
            </a:r>
          </a:p>
          <a:p>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How reliable are the new Light Engines?</a:t>
            </a:r>
          </a:p>
          <a:p>
            <a:pPr marL="342900" indent="-342900">
              <a:buAutoNum type="alphaUcPeriod"/>
            </a:pPr>
            <a:r>
              <a:rPr lang="en-US" sz="1400" dirty="0">
                <a:latin typeface="Tahoma" panose="020B0604030504040204" pitchFamily="34" charset="0"/>
                <a:ea typeface="Tahoma" panose="020B0604030504040204" pitchFamily="34" charset="0"/>
                <a:cs typeface="Tahoma" panose="020B0604030504040204" pitchFamily="34" charset="0"/>
              </a:rPr>
              <a:t>We have sold &gt;30k New 70005 Light Engines and have never received a failed unit (as of 01.11.22) this speaks for itself.</a:t>
            </a:r>
          </a:p>
          <a:p>
            <a:pPr marL="342900" indent="-342900">
              <a:buAutoNum type="alphaUcPeriod"/>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What is the warranty with the new engine?</a:t>
            </a:r>
          </a:p>
          <a:p>
            <a:r>
              <a:rPr lang="en-US" sz="1400" dirty="0">
                <a:latin typeface="Tahoma" panose="020B0604030504040204" pitchFamily="34" charset="0"/>
                <a:ea typeface="Tahoma" panose="020B0604030504040204" pitchFamily="34" charset="0"/>
                <a:cs typeface="Tahoma" panose="020B0604030504040204" pitchFamily="34" charset="0"/>
              </a:rPr>
              <a:t>A.     We offer a 5-year warranty with the light engine and the manufacturers 2-  	year warranty with the drivers.</a:t>
            </a:r>
          </a:p>
          <a:p>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Q.     How do I order them.</a:t>
            </a:r>
          </a:p>
          <a:p>
            <a:pPr marL="342900" indent="-342900">
              <a:buAutoNum type="alphaUcPeriod"/>
            </a:pPr>
            <a:r>
              <a:rPr lang="en-US" sz="1400" dirty="0">
                <a:latin typeface="Tahoma" panose="020B0604030504040204" pitchFamily="34" charset="0"/>
                <a:ea typeface="Tahoma" panose="020B0604030504040204" pitchFamily="34" charset="0"/>
                <a:cs typeface="Tahoma" panose="020B0604030504040204" pitchFamily="34" charset="0"/>
              </a:rPr>
              <a:t>  Contact </a:t>
            </a:r>
            <a:r>
              <a:rPr lang="en-US" sz="1400" dirty="0">
                <a:latin typeface="Tahoma" panose="020B0604030504040204" pitchFamily="34" charset="0"/>
                <a:ea typeface="Tahoma" panose="020B0604030504040204" pitchFamily="34" charset="0"/>
                <a:cs typeface="Tahoma" panose="020B0604030504040204" pitchFamily="34" charset="0"/>
                <a:hlinkClick r:id="rId4"/>
              </a:rPr>
              <a:t>sales@Flairlight.co.uk</a:t>
            </a:r>
            <a:r>
              <a:rPr lang="en-US" sz="1400" dirty="0">
                <a:latin typeface="Tahoma" panose="020B0604030504040204" pitchFamily="34" charset="0"/>
                <a:ea typeface="Tahoma" panose="020B0604030504040204" pitchFamily="34" charset="0"/>
                <a:cs typeface="Tahoma" panose="020B0604030504040204" pitchFamily="34" charset="0"/>
              </a:rPr>
              <a:t> and request a price for the following codes   	70005.30.REP</a:t>
            </a:r>
          </a:p>
          <a:p>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 </a:t>
            </a:r>
          </a:p>
          <a:p>
            <a:endParaRPr 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52BE5EEB-E8EE-96F0-CC48-9068C2483145}"/>
              </a:ext>
            </a:extLst>
          </p:cNvPr>
          <p:cNvSpPr txBox="1"/>
          <p:nvPr/>
        </p:nvSpPr>
        <p:spPr>
          <a:xfrm>
            <a:off x="87372" y="978965"/>
            <a:ext cx="3198248" cy="1193526"/>
          </a:xfrm>
          <a:prstGeom prst="rect">
            <a:avLst/>
          </a:prstGeom>
          <a:noFill/>
        </p:spPr>
        <p:txBody>
          <a:bodyPr vert="horz" lIns="91440" tIns="45720" rIns="91440" bIns="45720" rtlCol="0" anchor="ctr">
            <a:normAutofit/>
          </a:bodyPr>
          <a:lstStyle/>
          <a:p>
            <a:pPr algn="ctr" defTabSz="914400">
              <a:lnSpc>
                <a:spcPct val="90000"/>
              </a:lnSpc>
              <a:spcBef>
                <a:spcPct val="0"/>
              </a:spcBef>
              <a:spcAft>
                <a:spcPts val="600"/>
              </a:spcAft>
            </a:pPr>
            <a:r>
              <a:rPr lang="en-US" sz="2000" kern="1200" dirty="0" err="1">
                <a:latin typeface="Tahoma" panose="020B0604030504040204" pitchFamily="34" charset="0"/>
                <a:ea typeface="Tahoma" panose="020B0604030504040204" pitchFamily="34" charset="0"/>
                <a:cs typeface="Tahoma" panose="020B0604030504040204" pitchFamily="34" charset="0"/>
              </a:rPr>
              <a:t>Morter</a:t>
            </a:r>
            <a:r>
              <a:rPr lang="en-US" sz="2000" kern="1200" dirty="0">
                <a:latin typeface="Tahoma" panose="020B0604030504040204" pitchFamily="34" charset="0"/>
                <a:ea typeface="Tahoma" panose="020B0604030504040204" pitchFamily="34" charset="0"/>
                <a:cs typeface="Tahoma" panose="020B0604030504040204" pitchFamily="34" charset="0"/>
              </a:rPr>
              <a:t> led down </a:t>
            </a:r>
            <a:r>
              <a:rPr lang="en-US" sz="2000" kern="1200" dirty="0">
                <a:solidFill>
                  <a:schemeClr val="bg1"/>
                </a:solidFill>
                <a:latin typeface="Tahoma" panose="020B0604030504040204" pitchFamily="34" charset="0"/>
                <a:ea typeface="Tahoma" panose="020B0604030504040204" pitchFamily="34" charset="0"/>
                <a:cs typeface="Tahoma" panose="020B0604030504040204" pitchFamily="34" charset="0"/>
              </a:rPr>
              <a:t>lights</a:t>
            </a:r>
          </a:p>
        </p:txBody>
      </p:sp>
      <p:sp>
        <p:nvSpPr>
          <p:cNvPr id="2" name="TextBox 1">
            <a:extLst>
              <a:ext uri="{FF2B5EF4-FFF2-40B4-BE49-F238E27FC236}">
                <a16:creationId xmlns:a16="http://schemas.microsoft.com/office/drawing/2014/main" id="{2F8893D4-BDC7-4EED-ADC4-6DBF1E5BEF3E}"/>
              </a:ext>
            </a:extLst>
          </p:cNvPr>
          <p:cNvSpPr txBox="1"/>
          <p:nvPr/>
        </p:nvSpPr>
        <p:spPr>
          <a:xfrm>
            <a:off x="4216438" y="10705762"/>
            <a:ext cx="2424062" cy="646331"/>
          </a:xfrm>
          <a:prstGeom prst="rect">
            <a:avLst/>
          </a:prstGeom>
          <a:noFill/>
        </p:spPr>
        <p:txBody>
          <a:bodyPr wrap="none" rtlCol="0">
            <a:spAutoFit/>
          </a:bodyPr>
          <a:lstStyle/>
          <a:p>
            <a:r>
              <a:rPr lang="en-US" dirty="0"/>
              <a:t>Tel: 01372 888455</a:t>
            </a:r>
          </a:p>
          <a:p>
            <a:r>
              <a:rPr lang="en-US" dirty="0" err="1"/>
              <a:t>sales@flairlight.co.uk</a:t>
            </a:r>
            <a:endParaRPr lang="en-US" dirty="0"/>
          </a:p>
        </p:txBody>
      </p:sp>
    </p:spTree>
    <p:extLst>
      <p:ext uri="{BB962C8B-B14F-4D97-AF65-F5344CB8AC3E}">
        <p14:creationId xmlns:p14="http://schemas.microsoft.com/office/powerpoint/2010/main" val="2226178748"/>
      </p:ext>
    </p:extLst>
  </p:cSld>
  <p:clrMapOvr>
    <a:masterClrMapping/>
  </p:clrMapOvr>
</p:sld>
</file>

<file path=ppt/theme/theme1.xml><?xml version="1.0" encoding="utf-8"?>
<a:theme xmlns:a="http://schemas.openxmlformats.org/drawingml/2006/main" name="BjornVTI">
  <a:themeElements>
    <a:clrScheme name="Bjorn">
      <a:dk1>
        <a:sysClr val="windowText" lastClr="000000"/>
      </a:dk1>
      <a:lt1>
        <a:sysClr val="window" lastClr="FFFFFF"/>
      </a:lt1>
      <a:dk2>
        <a:srgbClr val="252747"/>
      </a:dk2>
      <a:lt2>
        <a:srgbClr val="ECE4E9"/>
      </a:lt2>
      <a:accent1>
        <a:srgbClr val="736EB6"/>
      </a:accent1>
      <a:accent2>
        <a:srgbClr val="AB5991"/>
      </a:accent2>
      <a:accent3>
        <a:srgbClr val="AC9F39"/>
      </a:accent3>
      <a:accent4>
        <a:srgbClr val="756029"/>
      </a:accent4>
      <a:accent5>
        <a:srgbClr val="E87850"/>
      </a:accent5>
      <a:accent6>
        <a:srgbClr val="C6922A"/>
      </a:accent6>
      <a:hlink>
        <a:srgbClr val="736EB6"/>
      </a:hlink>
      <a:folHlink>
        <a:srgbClr val="AB5991"/>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767</Words>
  <Application>Microsoft Macintosh PowerPoint</Application>
  <PresentationFormat>Widescreen</PresentationFormat>
  <Paragraphs>86</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Neue Haas Grotesk Text Pro</vt:lpstr>
      <vt:lpstr>Tahoma</vt:lpstr>
      <vt:lpstr>BjornVTI</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Flairlight Designs Ltd</dc:creator>
  <cp:lastModifiedBy>Flairlight Designs Ltd</cp:lastModifiedBy>
  <cp:revision>7</cp:revision>
  <cp:lastPrinted>2022-09-20T17:15:04Z</cp:lastPrinted>
  <dcterms:created xsi:type="dcterms:W3CDTF">2022-09-20T16:13:05Z</dcterms:created>
  <dcterms:modified xsi:type="dcterms:W3CDTF">2022-11-09T11:18:12Z</dcterms:modified>
</cp:coreProperties>
</file>